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f77437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f77437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f774370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f774370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f774370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f774370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f774370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f774370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f774370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f774370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f7743706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3f7743706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f7743706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f7743706_4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f7743706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3f7743706_4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f7743706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3f7743706_4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f7743706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3f7743706_4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f7743706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3f7743706_4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f77437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f77437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f7743706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3f7743706_4_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f7743706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3f7743706_4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7743706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3f7743706_4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f7743706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3f7743706_4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f7743706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f7743706_4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f7743706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3f7743706_4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f7743706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3f774370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f7743706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f774370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f7743706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f7743706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f774370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f774370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f77437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f77437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f774370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f774370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f7743706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f7743706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f7743706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f7743706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f7743706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f7743706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f7743706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f7743706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f7743706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f7743706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04e8035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04e8035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f774370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f774370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f7743706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f7743706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f7743706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f7743706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f774370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f77437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f7743706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f774370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f774370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f774370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f774370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f774370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f77437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f77437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f774370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f774370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774370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f774370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800"/>
              <a:buNone/>
              <a:defRPr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ove.com/video/50192/optogenetic-stimulation-of-escape-behavior-in-drosophila-melanogaster" TargetMode="External"/><Relationship Id="rId4" Type="http://schemas.openxmlformats.org/officeDocument/2006/relationships/hyperlink" Target="https://www.nature.com/articles/s41593-018-0072-x#Sec4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biorxiv.org/content/biorxiv/early/2017/11/25/224881.full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jove.com/video/50192/optogenetic-stimulation-of-escape-behavior-in-drosophila-melanogaster" TargetMode="External"/><Relationship Id="rId4" Type="http://schemas.openxmlformats.org/officeDocument/2006/relationships/hyperlink" Target="https://www.nature.com/articles/s41593-018-0072-x#Sec42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Lili Cai, 6th yr, Ilana Witten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 in teaching any of the bootcamp next semester?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 Ed Clayton/Alex Michaud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Today’s goal: learn about genetic + molecular tools to answer neuroscience questions.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Recommended readings: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Carter &amp; Shieh Research Techniques in Neuroscience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51250" y="858450"/>
            <a:ext cx="4897200" cy="36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Topics: 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cell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makes a cell special?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Proteins (ie. to handle glutamate vs. dopamine vs. GABA)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Brain region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Anatomical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Genetic engineering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 to find genes of interest? How are genes expressed? How to insert genes? 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Recording neural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Fluorescent imaging, voltage sensitive dyes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Manipulating neural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Optogenetics, DREADDs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12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25" y="778600"/>
            <a:ext cx="7325714" cy="41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6360625" y="3653775"/>
            <a:ext cx="2381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has 2 alleles for each gene, one from each parent.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5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884" y="122588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6540" y="122588"/>
            <a:ext cx="619045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8531" y="1759000"/>
            <a:ext cx="619045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974" y="1759000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594" y="1759000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440" y="1759000"/>
            <a:ext cx="619045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32" y="122588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6306" y="122588"/>
            <a:ext cx="714542" cy="138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682" y="1759000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8302" y="1759000"/>
            <a:ext cx="642072" cy="1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4592" y="1721131"/>
            <a:ext cx="714542" cy="138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1863" y="1721131"/>
            <a:ext cx="714542" cy="138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How do we find genes of interest?</a:t>
            </a:r>
            <a:endParaRPr sz="1500"/>
          </a:p>
          <a:p>
            <a:pPr indent="-1333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How do we isolate genes of interest?</a:t>
            </a:r>
            <a:endParaRPr sz="1500"/>
          </a:p>
          <a:p>
            <a:pPr indent="-1333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How do we deliver genes to animals?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How do we find genes of interest?</a:t>
            </a:r>
            <a:endParaRPr sz="2000"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Genetic screens</a:t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In silico screens</a:t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Molecular screens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Genetic Screens</a:t>
            </a:r>
            <a:endParaRPr sz="2000"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Forward genetic screen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Usually uses genetic model organisms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Test multiple genes and look for an abnormal phenotype</a:t>
            </a:r>
            <a:endParaRPr sz="1100"/>
          </a:p>
          <a:p>
            <a:pPr indent="-1778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Quantify phenotype using an assay</a:t>
            </a:r>
            <a:endParaRPr sz="1100"/>
          </a:p>
          <a:p>
            <a:pPr indent="-1778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Develop mutant lines using UV light, chemicals etc to damage and cause mutations in the DNA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Map the gene (linkage analysis)</a:t>
            </a:r>
            <a:endParaRPr sz="1100"/>
          </a:p>
          <a:p>
            <a:pPr indent="-1778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Mate mutant animal with another known mutant phenotype. If traits are inherited together, more likely they are on the same chromosome. 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“hypothesis generating”</a:t>
            </a:r>
            <a:endParaRPr sz="11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Reverse genetic screen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Test 1 candidate gene and look for abnormal phenotype</a:t>
            </a:r>
            <a:endParaRPr sz="11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“hypothesis testing”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In Silico Screens</a:t>
            </a:r>
            <a:endParaRPr sz="2000"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Use existing genetic databases (ie. BLAST, Ensembl)</a:t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Compare similar DNA from multiple species</a:t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High sequence similarity could potentially lead to similar functions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Molecular Screens</a:t>
            </a:r>
            <a:endParaRPr sz="2000"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628650" y="1369219"/>
            <a:ext cx="333243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cDNA microarray screen</a:t>
            </a:r>
            <a:endParaRPr sz="1100"/>
          </a:p>
          <a:p>
            <a:pPr indent="-1714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Works when: gene expression is tightly regulated, genes expressed when useful</a:t>
            </a:r>
            <a:endParaRPr sz="1100"/>
          </a:p>
          <a:p>
            <a:pPr indent="-177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Example: Which genes are involved in night vs day? </a:t>
            </a:r>
            <a:endParaRPr sz="1100"/>
          </a:p>
          <a:p>
            <a:pPr indent="-1714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Take biological sample →  RNA → use enzyme to make complementary DNA (cDNA) →  pour cDNA onto microarray</a:t>
            </a:r>
            <a:endParaRPr sz="1100"/>
          </a:p>
          <a:p>
            <a:pPr indent="-1714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Microarray has thousands of tiny DNA sequences of known genes, computer can detect which spots on the microarray have expression</a:t>
            </a:r>
            <a:endParaRPr sz="1500"/>
          </a:p>
          <a:p>
            <a:pPr indent="-635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732" y="1"/>
            <a:ext cx="36377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genetics and molecular biology?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56800" y="1671100"/>
            <a:ext cx="8520600" cy="26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genes can drive behavior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activation of foma-1 neurons in fly causes escape behavior (5:27)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https://www.jove.com/video/50192/optogenetic-stimulation-of-escape-behavior-in-drosophila-melanogaster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Groups of cells can drive behavior (show supplemental movie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</a:t>
            </a:r>
            <a:r>
              <a:rPr lang="en"/>
              <a:t> CAMKII:CHR2 MPA-vPAG object 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https://www.nature.com/articles/s41593-018-0072-x#Sec42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cells can track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GCaMP imaging of PL-NAc neurons during behavior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Molecular Screens</a:t>
            </a:r>
            <a:endParaRPr sz="2000"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628650" y="1369219"/>
            <a:ext cx="333243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RNA interference (RNAi)</a:t>
            </a:r>
            <a:endParaRPr sz="1500"/>
          </a:p>
          <a:p>
            <a:pPr indent="-1587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Mostly used for cellular processes in worms or cell culture</a:t>
            </a:r>
            <a:endParaRPr sz="1500"/>
          </a:p>
          <a:p>
            <a:pPr indent="-1587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Different RNAi molecules are put into a well of assays</a:t>
            </a:r>
            <a:endParaRPr sz="1500"/>
          </a:p>
          <a:p>
            <a:pPr indent="-1587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Cells are put into each well, differences in expression and proliferation observed</a:t>
            </a:r>
            <a:endParaRPr sz="15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500"/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616" y="1023165"/>
            <a:ext cx="5265971" cy="344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How do we isolate and clone genes of interest?</a:t>
            </a:r>
            <a:endParaRPr sz="2000"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 sz="2000"/>
              <a:t>Molecular Cloning: </a:t>
            </a:r>
            <a:r>
              <a:rPr lang="en" sz="2000"/>
              <a:t>isolating and cutting piece DNA out of genome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Restriction enzymes cut at </a:t>
            </a:r>
            <a:r>
              <a:rPr b="1" lang="en" sz="2000"/>
              <a:t>recognition sites </a:t>
            </a:r>
            <a:r>
              <a:rPr lang="en" sz="2000"/>
              <a:t>(4-8 nucleotides)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Use PCR to amplify DNA fragment of interest</a:t>
            </a:r>
            <a:endParaRPr sz="2000"/>
          </a:p>
          <a:p>
            <a:pPr indent="-20320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Uses </a:t>
            </a:r>
            <a:r>
              <a:rPr b="1" lang="en" sz="2000"/>
              <a:t>primers </a:t>
            </a:r>
            <a:r>
              <a:rPr lang="en" sz="2000"/>
              <a:t>(single-stranded oligonucleotides) for binding to region flanking sequence of interest</a:t>
            </a:r>
            <a:endParaRPr sz="2000"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74" y="0"/>
            <a:ext cx="4171926" cy="499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1500"/>
              <a:t>How do we isolate and clone genes of interest?</a:t>
            </a:r>
            <a:endParaRPr sz="1500"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/>
              <a:t>Molecular Cloning: </a:t>
            </a:r>
            <a:r>
              <a:rPr lang="en" sz="1500"/>
              <a:t>isolating and cutting piece DNA out of genome</a:t>
            </a:r>
            <a:endParaRPr sz="1500"/>
          </a:p>
          <a:p>
            <a:pPr indent="-1587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Restriction enzymes cut at </a:t>
            </a:r>
            <a:r>
              <a:rPr b="1" lang="en" sz="1500"/>
              <a:t>recognition sites </a:t>
            </a:r>
            <a:r>
              <a:rPr lang="en" sz="1500"/>
              <a:t>(4-8 nucleotides)</a:t>
            </a:r>
            <a:endParaRPr sz="1500"/>
          </a:p>
          <a:p>
            <a:pPr indent="-1587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Use PCR to amplify DNA fragment of interest</a:t>
            </a:r>
            <a:endParaRPr sz="1500"/>
          </a:p>
          <a:p>
            <a:pPr indent="-17145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Uses </a:t>
            </a:r>
            <a:r>
              <a:rPr b="1" lang="en"/>
              <a:t>primers </a:t>
            </a:r>
            <a:r>
              <a:rPr lang="en"/>
              <a:t>(single-stranded oligonucleotides) for binding to region flanking sequence of interest</a:t>
            </a:r>
            <a:endParaRPr/>
          </a:p>
          <a:p>
            <a:pPr indent="-1333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/>
              <a:t>Recombinant DNA: </a:t>
            </a:r>
            <a:r>
              <a:rPr lang="en" sz="1500"/>
              <a:t>recombining different pieces of DNA</a:t>
            </a:r>
            <a:endParaRPr sz="1500"/>
          </a:p>
          <a:p>
            <a:pPr indent="-1587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Create a vector of DNA</a:t>
            </a:r>
            <a:endParaRPr sz="1500"/>
          </a:p>
          <a:p>
            <a:pPr indent="-1587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Creating transgenic animals</a:t>
            </a:r>
            <a:endParaRPr sz="1500"/>
          </a:p>
          <a:p>
            <a:pPr indent="-1587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DNA Sequencing (transfect recombinant DNA into bacteria or yeast to amplify even more, and then purify and sequence the results using Northern Blot, Southern Blot, etc. )</a:t>
            </a:r>
            <a:endParaRPr sz="1500"/>
          </a:p>
          <a:p>
            <a:pPr indent="-635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507" y="0"/>
            <a:ext cx="58949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628650" y="1385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000"/>
              <a:t>How do we deliver genes (recombinant DNA) to animals? </a:t>
            </a:r>
            <a:endParaRPr sz="2000"/>
          </a:p>
        </p:txBody>
      </p:sp>
      <p:sp>
        <p:nvSpPr>
          <p:cNvPr id="292" name="Google Shape;292;p49"/>
          <p:cNvSpPr txBox="1"/>
          <p:nvPr>
            <p:ph idx="1" type="body"/>
          </p:nvPr>
        </p:nvSpPr>
        <p:spPr>
          <a:xfrm>
            <a:off x="628650" y="1132751"/>
            <a:ext cx="78867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Transfection: non-viral delivery of DNA to cells</a:t>
            </a:r>
            <a:endParaRPr sz="2000"/>
          </a:p>
          <a:p>
            <a:pPr indent="-1905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Physical gene delivery</a:t>
            </a:r>
            <a:endParaRPr sz="2000"/>
          </a:p>
          <a:p>
            <a:pPr indent="-2032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Microinjection</a:t>
            </a:r>
            <a:endParaRPr sz="2000"/>
          </a:p>
          <a:p>
            <a:pPr indent="-2032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Electroporation</a:t>
            </a:r>
            <a:endParaRPr sz="2000"/>
          </a:p>
          <a:p>
            <a:pPr indent="-2032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Biolistics (gene gun)</a:t>
            </a:r>
            <a:endParaRPr sz="2000"/>
          </a:p>
          <a:p>
            <a:pPr indent="-1905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Chemical gene delivery</a:t>
            </a:r>
            <a:endParaRPr sz="2000"/>
          </a:p>
          <a:p>
            <a:pPr indent="-2032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Calcium phosphate</a:t>
            </a:r>
            <a:endParaRPr sz="2000"/>
          </a:p>
          <a:p>
            <a:pPr indent="-2032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Lipid transfection</a:t>
            </a:r>
            <a:endParaRPr sz="20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Infection: viral DNA delivery to cells</a:t>
            </a:r>
            <a:endParaRPr sz="20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Pros and cons of each delivery strategy:</a:t>
            </a:r>
            <a:endParaRPr sz="2000"/>
          </a:p>
          <a:p>
            <a:pPr indent="-1905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Expression timeline</a:t>
            </a:r>
            <a:endParaRPr sz="2000"/>
          </a:p>
          <a:p>
            <a:pPr indent="-1905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Cell damage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Topics: </a:t>
            </a:r>
            <a:endParaRPr/>
          </a:p>
        </p:txBody>
      </p:sp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cell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makes a cell special?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Proteins (ie. to handle glutamate vs. dopamine vs. GABA)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Brain region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Anatomical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Genetic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 to find genes of interest? How are genes expressed? How to insert genes? 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Recording neural activity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Fluorescent imaging, voltage sensitive dyes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Manipulating neural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Optogenetics, DREADDs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17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calcium activity from neurons</a:t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232775" y="747125"/>
            <a:ext cx="8520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GCaMP is a protein fused of 3 sub-proteins: Calmodulin, M13, Green fluorescent protein (GFP)</a:t>
            </a:r>
            <a:endParaRPr/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787" y="1847475"/>
            <a:ext cx="2236775" cy="18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738" y="1666725"/>
            <a:ext cx="2312850" cy="2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165125" y="3996850"/>
            <a:ext cx="51342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absorption at excitation wavelength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fluorescence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5705300" y="4059050"/>
            <a:ext cx="29148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Bound to calcium: good fluorescence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 GCaMP animation, example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express GCaMP in neurons?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Cre/lox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Flp/FRT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Transgenic mice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Topics: 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cell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makes a cell special?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Proteins (ie. to handle glutamate vs. dopamine vs. GABA)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Brain region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Anatomical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Genetic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 to find genes of interest? How are genes expressed? 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Recording neural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Fluorescent imaging, voltage sensitive dyes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Manipulating neural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Optogenetics, DREADDs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253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gene has a promoter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Promoter: </a:t>
            </a:r>
            <a:endParaRPr b="1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9900"/>
                </a:highlight>
              </a:rPr>
              <a:t>DNA sequence</a:t>
            </a:r>
            <a:r>
              <a:rPr lang="en"/>
              <a:t> (usually located BEFORE the </a:t>
            </a:r>
            <a:r>
              <a:rPr lang="en">
                <a:highlight>
                  <a:srgbClr val="FF0000"/>
                </a:highlight>
              </a:rPr>
              <a:t>gene of interest</a:t>
            </a:r>
            <a:r>
              <a:rPr lang="en"/>
              <a:t>) that allows </a:t>
            </a: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RNA polymerase</a:t>
            </a:r>
            <a:r>
              <a:rPr lang="en"/>
              <a:t> to bind and start the first step of protein making from </a:t>
            </a:r>
            <a:r>
              <a:rPr lang="en">
                <a:highlight>
                  <a:srgbClr val="FF0000"/>
                </a:highlight>
              </a:rPr>
              <a:t>gene of interest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311700" y="15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Cre/Lox system</a:t>
            </a:r>
            <a:endParaRPr/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311700" y="863550"/>
            <a:ext cx="85206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Lox</a:t>
            </a:r>
            <a:r>
              <a:rPr lang="en"/>
              <a:t>: a sequence of DNA (it does not encode a gene)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Cre recombinase</a:t>
            </a:r>
            <a:r>
              <a:rPr lang="en"/>
              <a:t>: a protein that likes to cut sequences that start and end with Lox, and paste them upside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400"/>
              <a:t>DIO or FLEX</a:t>
            </a:r>
            <a:r>
              <a:rPr lang="en" sz="1400"/>
              <a:t>: when a gene is sandwiched between two lox sites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AKA: “double-floxed inverse”, “flex-on”, “flex-off”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Virus lingo: </a:t>
            </a:r>
            <a:r>
              <a:rPr lang="en" sz="2000"/>
              <a:t>AAV5-EF1a-DIO-GCaMP-eYFP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Aav5: virus serotype (type of plasmid). Ie. AAV2, AAVdj, AAV9, etc.</a:t>
            </a:r>
            <a:br>
              <a:rPr lang="en" sz="2000"/>
            </a:br>
            <a:r>
              <a:rPr lang="en" sz="2000"/>
              <a:t>EF1a: general promoter</a:t>
            </a:r>
            <a:br>
              <a:rPr lang="en" sz="2000"/>
            </a:br>
            <a:r>
              <a:rPr lang="en" sz="2000"/>
              <a:t>DIO: means GCaMP is flipped in between two lox sites</a:t>
            </a:r>
            <a:br>
              <a:rPr lang="en" sz="2000"/>
            </a:br>
            <a:r>
              <a:rPr lang="en" sz="2000"/>
              <a:t>eYFP: fluorescent marker so you can see it in histology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Cre/Lox examples on the board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 cre mice: DAT-Cre, VGAT-cre, VGLUT-cre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 virus injections to go in cre mice: DIO-GCaMP, DIO-ChR2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Knock in vs. knock out genes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Suppose you want to infect pyramidal (excitatory cells) with GCaMP in mouse cortex. How do you do it?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possible solution: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 a transgenic VGlut-Cre mouse from Jackson 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Inject Cre-dependent GCaMP (ie. AAV5-EF1a-DIO-GCaMP-eYFP) into mouse cortex, implant an optic fiber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2 weeks for virus expression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the mouse! Look at cells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311700" y="521075"/>
            <a:ext cx="8520600" cy="4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Suppose you are really lazy and don’t want to do virus injections. How might you express GCaMP in pyramidal neurons in mouse cortex?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possible solution: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 two mice: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VGlut-Cre: Mice express Cre in all VGlut neurons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Ai148: mice express GCaMP under the promoter Cre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VGlut-Cre x Ai148:  Mice express GCaMP in all VGlut neurons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Implant optic fiber, wait ~5 days for surgery to heal, image the mouse!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Library of possible mice that can be purchased: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https://www.biorxiv.org/content/biorxiv/early/2017/11/25/224881.full.pdf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wait, I work with flies...</a:t>
            </a:r>
            <a:endParaRPr/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Gal4/UAS system in flies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Optogenetics</a:t>
            </a:r>
            <a:endParaRPr/>
          </a:p>
        </p:txBody>
      </p:sp>
      <p:sp>
        <p:nvSpPr>
          <p:cNvPr id="360" name="Google Shape;36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Engineered ion channels that are sensitive to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Express these ion channels in cells of interest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Excitatory: ChR2 (blue), Chronos (blue, faster)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Inhibitory: NpHR (yellow), Chrimson (red)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00" y="2367300"/>
            <a:ext cx="3449725" cy="25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34038" y="782088"/>
            <a:ext cx="3155525" cy="42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50" y="193275"/>
            <a:ext cx="3567700" cy="4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genetics and molecular biology?</a:t>
            </a:r>
            <a:endParaRPr/>
          </a:p>
        </p:txBody>
      </p:sp>
      <p:sp>
        <p:nvSpPr>
          <p:cNvPr id="375" name="Google Shape;375;p62"/>
          <p:cNvSpPr txBox="1"/>
          <p:nvPr>
            <p:ph idx="1" type="body"/>
          </p:nvPr>
        </p:nvSpPr>
        <p:spPr>
          <a:xfrm>
            <a:off x="356800" y="1671100"/>
            <a:ext cx="8520600" cy="26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genes can drive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activation of foma-1 neurons in fly causes escape behavior (5:27)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https://www.jove.com/video/50192/optogenetic-stimulation-of-escape-behavior-in-drosophila-melanogaster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Groups of cells can drive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b="1" lang="en"/>
              <a:t>CAMKII:CHR2 MPA-vPAG object tracking??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https://www.nature.com/articles/s41593-018-0072-x#Sec42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cells can track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GCaMP imaging of PL-NAc neurons during behavior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DREADDs</a:t>
            </a:r>
            <a:endParaRPr/>
          </a:p>
        </p:txBody>
      </p:sp>
      <p:sp>
        <p:nvSpPr>
          <p:cNvPr id="381" name="Google Shape;38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Designer receptors exclusively activated by designer drugs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Neuronal cell types (mammals)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Neurotransmitter / neuromodulator it emits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GABA, dopamine, serotonin, etc.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Associated proteins: glutamate transporter (VGlut), gaba transporter (VGat), dopamine transporter (DAT), tyrosine hydroxylase (TH),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Neurotransmitter / neuromodulator it receives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GABA, dopamine, serotonin, etc.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Associated proteins: Glutamate receptor, GABA receptor, dopamine receptor, serotonin receptor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 region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Anatomical connection - who it received input from, who it gives input to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discussion questions: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https://docs.google.com/document/d/12FtdzkoesAolTR0OoITt6fjGQRWYwlCuf6ieoDaXrHY/edit?usp=sharing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21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which neurotransmitter a neuron emits / receives? 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355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fluorescent labels to proteins or RNA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Immunostaining for proteins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RNAseq (staining for RNA)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of immunostaining: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(show ndp2.view file)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775" y="1994250"/>
            <a:ext cx="4023650" cy="30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what brain region a neuron is in?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Atlas of mouse brain → stereotaxic coordinates used for surgery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Allen Brain Atlas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Paxinos Brain Atlas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30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how neurons are connected to each other? 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554450"/>
            <a:ext cx="85206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Old school way: dye tracing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775" y="1554450"/>
            <a:ext cx="4425325" cy="33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30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how neurons are connected to each other? 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554450"/>
            <a:ext cx="85206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Anatomical Tracing: labeling neurons using fluorescent tags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Anterograde tracing: inject in cell body location, labels axonal projections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Retrograde tracing: inject in axon terminals, labels cell bodies that project to this region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Trans-synaptic labeling: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Rabies or pseudo-rabies virus ‘jumps’ synapses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5" y="277375"/>
            <a:ext cx="6689366" cy="50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